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804D583-D1ED-40CE-ABF6-2DC04AF57DF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9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&lt;data/hora&gt;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683D25F-BC05-4298-8C17-09FB29EB17C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&lt;data/hora&gt;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61355E1-644E-4B99-BF93-83A37C4C221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08CDCD2-070C-45B5-B0D8-B6D13D1FE2A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9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74DE5BD-50C2-4712-A713-0F83699A3DA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9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2D17119-70C7-447D-8FE4-40B032A6E01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9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trike="noStrike" u="non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DE54D30-8922-49C0-980D-F7680D9909C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9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5061081-D0DF-40E6-B53C-BC2662AEC85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9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B7AC016-9B66-4AE5-9081-630B8749488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9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DFAB34C-0C95-446A-A921-516EF43891A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9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&lt;data/hora&gt;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D56805F-9A69-4828-9834-F783763D431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&lt;número&gt;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do texto do título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formato de texto dos tópicos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2.º nível de tópicos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3.º nível de tópicos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4.º nível de tópicos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5.º nível de tópicos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6.º nível de tópicos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7.º nível de tópicos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2"/>
          <p:cNvSpPr/>
          <p:nvPr/>
        </p:nvSpPr>
        <p:spPr>
          <a:xfrm>
            <a:off x="4415400" y="1968480"/>
            <a:ext cx="8831520" cy="6349680"/>
          </a:xfrm>
          <a:custGeom>
            <a:avLst/>
            <a:gdLst>
              <a:gd name="textAreaLeft" fmla="*/ 0 w 8831520"/>
              <a:gd name="textAreaRight" fmla="*/ 8831880 w 8831520"/>
              <a:gd name="textAreaTop" fmla="*/ 0 h 6349680"/>
              <a:gd name="textAreaBottom" fmla="*/ 6350040 h 6349680"/>
            </a:gdLst>
            <a:ahLst/>
            <a:cxnLst/>
            <a:rect l="textAreaLeft" t="textAreaTop" r="textAreaRight" b="textAreaBottom"/>
            <a:pathLst>
              <a:path w="8831882" h="6350168">
                <a:moveTo>
                  <a:pt x="0" y="0"/>
                </a:moveTo>
                <a:lnTo>
                  <a:pt x="8831882" y="0"/>
                </a:lnTo>
                <a:lnTo>
                  <a:pt x="8831882" y="6350168"/>
                </a:lnTo>
                <a:lnTo>
                  <a:pt x="0" y="63501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74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Freeform 3"/>
          <p:cNvSpPr/>
          <p:nvPr/>
        </p:nvSpPr>
        <p:spPr>
          <a:xfrm>
            <a:off x="14405760" y="1968480"/>
            <a:ext cx="8831520" cy="6349680"/>
          </a:xfrm>
          <a:custGeom>
            <a:avLst/>
            <a:gdLst>
              <a:gd name="textAreaLeft" fmla="*/ 0 w 8831520"/>
              <a:gd name="textAreaRight" fmla="*/ 8831880 w 8831520"/>
              <a:gd name="textAreaTop" fmla="*/ 0 h 6349680"/>
              <a:gd name="textAreaBottom" fmla="*/ 6350040 h 6349680"/>
            </a:gdLst>
            <a:ahLst/>
            <a:cxnLst/>
            <a:rect l="textAreaLeft" t="textAreaTop" r="textAreaRight" b="textAreaBottom"/>
            <a:pathLst>
              <a:path w="8831882" h="6350168">
                <a:moveTo>
                  <a:pt x="0" y="0"/>
                </a:moveTo>
                <a:lnTo>
                  <a:pt x="8831882" y="0"/>
                </a:lnTo>
                <a:lnTo>
                  <a:pt x="8831882" y="6350168"/>
                </a:lnTo>
                <a:lnTo>
                  <a:pt x="0" y="63501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74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Freeform 4"/>
          <p:cNvSpPr/>
          <p:nvPr/>
        </p:nvSpPr>
        <p:spPr>
          <a:xfrm>
            <a:off x="-5933880" y="1821600"/>
            <a:ext cx="8831520" cy="6349680"/>
          </a:xfrm>
          <a:custGeom>
            <a:avLst/>
            <a:gdLst>
              <a:gd name="textAreaLeft" fmla="*/ 0 w 8831520"/>
              <a:gd name="textAreaRight" fmla="*/ 8831880 w 8831520"/>
              <a:gd name="textAreaTop" fmla="*/ 0 h 6349680"/>
              <a:gd name="textAreaBottom" fmla="*/ 6350040 h 6349680"/>
            </a:gdLst>
            <a:ahLst/>
            <a:cxnLst/>
            <a:rect l="textAreaLeft" t="textAreaTop" r="textAreaRight" b="textAreaBottom"/>
            <a:pathLst>
              <a:path w="8831882" h="6350168">
                <a:moveTo>
                  <a:pt x="0" y="0"/>
                </a:moveTo>
                <a:lnTo>
                  <a:pt x="8831882" y="0"/>
                </a:lnTo>
                <a:lnTo>
                  <a:pt x="8831882" y="6350168"/>
                </a:lnTo>
                <a:lnTo>
                  <a:pt x="0" y="63501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74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Freeform 5"/>
          <p:cNvSpPr/>
          <p:nvPr/>
        </p:nvSpPr>
        <p:spPr>
          <a:xfrm>
            <a:off x="0" y="0"/>
            <a:ext cx="19743480" cy="10286640"/>
          </a:xfrm>
          <a:custGeom>
            <a:avLst/>
            <a:gdLst>
              <a:gd name="textAreaLeft" fmla="*/ 0 w 19743480"/>
              <a:gd name="textAreaRight" fmla="*/ 19743840 w 19743480"/>
              <a:gd name="textAreaTop" fmla="*/ 0 h 10286640"/>
              <a:gd name="textAreaBottom" fmla="*/ 10287000 h 10286640"/>
            </a:gdLst>
            <a:ahLst/>
            <a:cxnLst/>
            <a:rect l="textAreaLeft" t="textAreaTop" r="textAreaRight" b="textAreaBottom"/>
            <a:pathLst>
              <a:path w="19743964" h="10287000">
                <a:moveTo>
                  <a:pt x="0" y="0"/>
                </a:moveTo>
                <a:lnTo>
                  <a:pt x="19743964" y="0"/>
                </a:lnTo>
                <a:lnTo>
                  <a:pt x="197439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Freeform 6"/>
          <p:cNvSpPr/>
          <p:nvPr/>
        </p:nvSpPr>
        <p:spPr>
          <a:xfrm>
            <a:off x="8263440" y="4449960"/>
            <a:ext cx="1135800" cy="1386720"/>
          </a:xfrm>
          <a:custGeom>
            <a:avLst/>
            <a:gdLst>
              <a:gd name="textAreaLeft" fmla="*/ 0 w 1135800"/>
              <a:gd name="textAreaRight" fmla="*/ 1136160 w 1135800"/>
              <a:gd name="textAreaTop" fmla="*/ 0 h 1386720"/>
              <a:gd name="textAreaBottom" fmla="*/ 1387080 h 1386720"/>
            </a:gdLst>
            <a:ahLst/>
            <a:cxnLst/>
            <a:rect l="textAreaLeft" t="textAreaTop" r="textAreaRight" b="textAreaBottom"/>
            <a:pathLst>
              <a:path w="1136307" h="1387180">
                <a:moveTo>
                  <a:pt x="0" y="0"/>
                </a:moveTo>
                <a:lnTo>
                  <a:pt x="1136308" y="0"/>
                </a:lnTo>
                <a:lnTo>
                  <a:pt x="1136308" y="1387180"/>
                </a:lnTo>
                <a:lnTo>
                  <a:pt x="0" y="13871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Freeform 7"/>
          <p:cNvSpPr/>
          <p:nvPr/>
        </p:nvSpPr>
        <p:spPr>
          <a:xfrm>
            <a:off x="8856720" y="9118800"/>
            <a:ext cx="574560" cy="766080"/>
          </a:xfrm>
          <a:custGeom>
            <a:avLst/>
            <a:gdLst>
              <a:gd name="textAreaLeft" fmla="*/ 0 w 574560"/>
              <a:gd name="textAreaRight" fmla="*/ 574920 w 574560"/>
              <a:gd name="textAreaTop" fmla="*/ 0 h 766080"/>
              <a:gd name="textAreaBottom" fmla="*/ 766440 h 766080"/>
            </a:gdLst>
            <a:ahLst/>
            <a:cxnLst/>
            <a:rect l="textAreaLeft" t="textAreaTop" r="textAreaRight" b="textAreaBottom"/>
            <a:pathLst>
              <a:path w="574766" h="766354">
                <a:moveTo>
                  <a:pt x="0" y="0"/>
                </a:moveTo>
                <a:lnTo>
                  <a:pt x="574766" y="0"/>
                </a:lnTo>
                <a:lnTo>
                  <a:pt x="574766" y="766354"/>
                </a:lnTo>
                <a:lnTo>
                  <a:pt x="0" y="7663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2"/>
          <p:cNvSpPr/>
          <p:nvPr/>
        </p:nvSpPr>
        <p:spPr>
          <a:xfrm>
            <a:off x="0" y="0"/>
            <a:ext cx="19743480" cy="10286640"/>
          </a:xfrm>
          <a:custGeom>
            <a:avLst/>
            <a:gdLst>
              <a:gd name="textAreaLeft" fmla="*/ 0 w 19743480"/>
              <a:gd name="textAreaRight" fmla="*/ 19743840 w 19743480"/>
              <a:gd name="textAreaTop" fmla="*/ 0 h 10286640"/>
              <a:gd name="textAreaBottom" fmla="*/ 10287000 h 10286640"/>
            </a:gdLst>
            <a:ahLst/>
            <a:cxnLst/>
            <a:rect l="textAreaLeft" t="textAreaTop" r="textAreaRight" b="textAreaBottom"/>
            <a:pathLst>
              <a:path w="19743964" h="10287000">
                <a:moveTo>
                  <a:pt x="0" y="0"/>
                </a:moveTo>
                <a:lnTo>
                  <a:pt x="19743964" y="0"/>
                </a:lnTo>
                <a:lnTo>
                  <a:pt x="197439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Freeform 3"/>
          <p:cNvSpPr/>
          <p:nvPr/>
        </p:nvSpPr>
        <p:spPr>
          <a:xfrm>
            <a:off x="1873800" y="1733400"/>
            <a:ext cx="14540040" cy="6819840"/>
          </a:xfrm>
          <a:custGeom>
            <a:avLst/>
            <a:gdLst>
              <a:gd name="textAreaLeft" fmla="*/ 0 w 14540040"/>
              <a:gd name="textAreaRight" fmla="*/ 14540400 w 14540040"/>
              <a:gd name="textAreaTop" fmla="*/ 0 h 6819840"/>
              <a:gd name="textAreaBottom" fmla="*/ 6820200 h 6819840"/>
            </a:gdLst>
            <a:ahLst/>
            <a:cxnLst/>
            <a:rect l="textAreaLeft" t="textAreaTop" r="textAreaRight" b="textAreaBottom"/>
            <a:pathLst>
              <a:path w="14540513" h="6820063">
                <a:moveTo>
                  <a:pt x="0" y="0"/>
                </a:moveTo>
                <a:lnTo>
                  <a:pt x="14540514" y="0"/>
                </a:lnTo>
                <a:lnTo>
                  <a:pt x="14540514" y="6820064"/>
                </a:lnTo>
                <a:lnTo>
                  <a:pt x="0" y="68200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TextBox 4"/>
          <p:cNvSpPr/>
          <p:nvPr/>
        </p:nvSpPr>
        <p:spPr>
          <a:xfrm>
            <a:off x="5949000" y="692640"/>
            <a:ext cx="7551000" cy="7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871"/>
              </a:lnSpc>
            </a:pPr>
            <a:r>
              <a:rPr b="1" lang="en-US" sz="6050" strike="noStrike" u="none">
                <a:solidFill>
                  <a:srgbClr val="ffffff"/>
                </a:solidFill>
                <a:effectLst/>
                <a:uFillTx/>
                <a:latin typeface="Neue Montreal Bold"/>
                <a:ea typeface="Neue Montreal Bold"/>
              </a:rPr>
              <a:t>Agente Facilita NF</a:t>
            </a:r>
            <a:endParaRPr b="0" lang="pt-BR" sz="6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" name="Freeform 5"/>
          <p:cNvSpPr/>
          <p:nvPr/>
        </p:nvSpPr>
        <p:spPr>
          <a:xfrm>
            <a:off x="8856720" y="9118800"/>
            <a:ext cx="574560" cy="766080"/>
          </a:xfrm>
          <a:custGeom>
            <a:avLst/>
            <a:gdLst>
              <a:gd name="textAreaLeft" fmla="*/ 0 w 574560"/>
              <a:gd name="textAreaRight" fmla="*/ 574920 w 574560"/>
              <a:gd name="textAreaTop" fmla="*/ 0 h 766080"/>
              <a:gd name="textAreaBottom" fmla="*/ 766440 h 766080"/>
            </a:gdLst>
            <a:ahLst/>
            <a:cxnLst/>
            <a:rect l="textAreaLeft" t="textAreaTop" r="textAreaRight" b="textAreaBottom"/>
            <a:pathLst>
              <a:path w="574766" h="766354">
                <a:moveTo>
                  <a:pt x="0" y="0"/>
                </a:moveTo>
                <a:lnTo>
                  <a:pt x="574766" y="0"/>
                </a:lnTo>
                <a:lnTo>
                  <a:pt x="574766" y="766354"/>
                </a:lnTo>
                <a:lnTo>
                  <a:pt x="0" y="7663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2"/>
          <p:cNvSpPr/>
          <p:nvPr/>
        </p:nvSpPr>
        <p:spPr>
          <a:xfrm>
            <a:off x="0" y="0"/>
            <a:ext cx="19743480" cy="10286640"/>
          </a:xfrm>
          <a:custGeom>
            <a:avLst/>
            <a:gdLst>
              <a:gd name="textAreaLeft" fmla="*/ 0 w 19743480"/>
              <a:gd name="textAreaRight" fmla="*/ 19743840 w 19743480"/>
              <a:gd name="textAreaTop" fmla="*/ 0 h 10286640"/>
              <a:gd name="textAreaBottom" fmla="*/ 10287000 h 10286640"/>
            </a:gdLst>
            <a:ahLst/>
            <a:cxnLst/>
            <a:rect l="textAreaLeft" t="textAreaTop" r="textAreaRight" b="textAreaBottom"/>
            <a:pathLst>
              <a:path w="19743964" h="10287000">
                <a:moveTo>
                  <a:pt x="0" y="0"/>
                </a:moveTo>
                <a:lnTo>
                  <a:pt x="19743964" y="0"/>
                </a:lnTo>
                <a:lnTo>
                  <a:pt x="197439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Freeform 3"/>
          <p:cNvSpPr/>
          <p:nvPr/>
        </p:nvSpPr>
        <p:spPr>
          <a:xfrm>
            <a:off x="303840" y="1943640"/>
            <a:ext cx="17249760" cy="6899760"/>
          </a:xfrm>
          <a:custGeom>
            <a:avLst/>
            <a:gdLst>
              <a:gd name="textAreaLeft" fmla="*/ 0 w 17249760"/>
              <a:gd name="textAreaRight" fmla="*/ 17250120 w 17249760"/>
              <a:gd name="textAreaTop" fmla="*/ 0 h 6899760"/>
              <a:gd name="textAreaBottom" fmla="*/ 6900120 h 6899760"/>
            </a:gdLst>
            <a:ahLst/>
            <a:cxnLst/>
            <a:rect l="textAreaLeft" t="textAreaTop" r="textAreaRight" b="textAreaBottom"/>
            <a:pathLst>
              <a:path w="17250208" h="6900083">
                <a:moveTo>
                  <a:pt x="0" y="0"/>
                </a:moveTo>
                <a:lnTo>
                  <a:pt x="17250208" y="0"/>
                </a:lnTo>
                <a:lnTo>
                  <a:pt x="17250208" y="6900083"/>
                </a:lnTo>
                <a:lnTo>
                  <a:pt x="0" y="69000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TextBox 4"/>
          <p:cNvSpPr/>
          <p:nvPr/>
        </p:nvSpPr>
        <p:spPr>
          <a:xfrm>
            <a:off x="6629400" y="692640"/>
            <a:ext cx="5790600" cy="7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871"/>
              </a:lnSpc>
            </a:pPr>
            <a:r>
              <a:rPr b="1" lang="en-US" sz="6050" strike="noStrike" u="none">
                <a:solidFill>
                  <a:srgbClr val="ffffff"/>
                </a:solidFill>
                <a:effectLst/>
                <a:uFillTx/>
                <a:latin typeface="Neue Montreal Bold"/>
                <a:ea typeface="Neue Montreal Bold"/>
              </a:rPr>
              <a:t>Antivírus Leve</a:t>
            </a:r>
            <a:endParaRPr b="0" lang="pt-BR" sz="6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" name="Freeform 5"/>
          <p:cNvSpPr/>
          <p:nvPr/>
        </p:nvSpPr>
        <p:spPr>
          <a:xfrm>
            <a:off x="8856720" y="9118800"/>
            <a:ext cx="574560" cy="766080"/>
          </a:xfrm>
          <a:custGeom>
            <a:avLst/>
            <a:gdLst>
              <a:gd name="textAreaLeft" fmla="*/ 0 w 574560"/>
              <a:gd name="textAreaRight" fmla="*/ 574920 w 574560"/>
              <a:gd name="textAreaTop" fmla="*/ 0 h 766080"/>
              <a:gd name="textAreaBottom" fmla="*/ 766440 h 766080"/>
            </a:gdLst>
            <a:ahLst/>
            <a:cxnLst/>
            <a:rect l="textAreaLeft" t="textAreaTop" r="textAreaRight" b="textAreaBottom"/>
            <a:pathLst>
              <a:path w="574766" h="766354">
                <a:moveTo>
                  <a:pt x="0" y="0"/>
                </a:moveTo>
                <a:lnTo>
                  <a:pt x="574766" y="0"/>
                </a:lnTo>
                <a:lnTo>
                  <a:pt x="574766" y="766354"/>
                </a:lnTo>
                <a:lnTo>
                  <a:pt x="0" y="7663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2"/>
          <p:cNvSpPr/>
          <p:nvPr/>
        </p:nvSpPr>
        <p:spPr>
          <a:xfrm>
            <a:off x="0" y="0"/>
            <a:ext cx="19743480" cy="10286640"/>
          </a:xfrm>
          <a:custGeom>
            <a:avLst/>
            <a:gdLst>
              <a:gd name="textAreaLeft" fmla="*/ 0 w 19743480"/>
              <a:gd name="textAreaRight" fmla="*/ 19743840 w 19743480"/>
              <a:gd name="textAreaTop" fmla="*/ 0 h 10286640"/>
              <a:gd name="textAreaBottom" fmla="*/ 10287000 h 10286640"/>
            </a:gdLst>
            <a:ahLst/>
            <a:cxnLst/>
            <a:rect l="textAreaLeft" t="textAreaTop" r="textAreaRight" b="textAreaBottom"/>
            <a:pathLst>
              <a:path w="19743964" h="10287000">
                <a:moveTo>
                  <a:pt x="0" y="0"/>
                </a:moveTo>
                <a:lnTo>
                  <a:pt x="19743964" y="0"/>
                </a:lnTo>
                <a:lnTo>
                  <a:pt x="197439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TextBox 3"/>
          <p:cNvSpPr/>
          <p:nvPr/>
        </p:nvSpPr>
        <p:spPr>
          <a:xfrm>
            <a:off x="4320000" y="692640"/>
            <a:ext cx="9052560" cy="7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871"/>
              </a:lnSpc>
            </a:pPr>
            <a:r>
              <a:rPr b="1" lang="en-US" sz="6050" strike="noStrike" u="none">
                <a:solidFill>
                  <a:srgbClr val="ffffff"/>
                </a:solidFill>
                <a:effectLst/>
                <a:uFillTx/>
                <a:latin typeface="Neue Montreal Bold"/>
                <a:ea typeface="Neue Montreal Bold"/>
              </a:rPr>
              <a:t>Detalhamento da Nota</a:t>
            </a:r>
            <a:endParaRPr b="0" lang="pt-BR" sz="6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Freeform 4"/>
          <p:cNvSpPr/>
          <p:nvPr/>
        </p:nvSpPr>
        <p:spPr>
          <a:xfrm>
            <a:off x="8856720" y="9118800"/>
            <a:ext cx="574560" cy="766080"/>
          </a:xfrm>
          <a:custGeom>
            <a:avLst/>
            <a:gdLst>
              <a:gd name="textAreaLeft" fmla="*/ 0 w 574560"/>
              <a:gd name="textAreaRight" fmla="*/ 574920 w 574560"/>
              <a:gd name="textAreaTop" fmla="*/ 0 h 766080"/>
              <a:gd name="textAreaBottom" fmla="*/ 766440 h 766080"/>
            </a:gdLst>
            <a:ahLst/>
            <a:cxnLst/>
            <a:rect l="textAreaLeft" t="textAreaTop" r="textAreaRight" b="textAreaBottom"/>
            <a:pathLst>
              <a:path w="574766" h="766354">
                <a:moveTo>
                  <a:pt x="0" y="0"/>
                </a:moveTo>
                <a:lnTo>
                  <a:pt x="574766" y="0"/>
                </a:lnTo>
                <a:lnTo>
                  <a:pt x="574766" y="766354"/>
                </a:lnTo>
                <a:lnTo>
                  <a:pt x="0" y="7663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Freeform 5"/>
          <p:cNvSpPr/>
          <p:nvPr/>
        </p:nvSpPr>
        <p:spPr>
          <a:xfrm>
            <a:off x="443160" y="1805400"/>
            <a:ext cx="12384360" cy="4953600"/>
          </a:xfrm>
          <a:custGeom>
            <a:avLst/>
            <a:gdLst>
              <a:gd name="textAreaLeft" fmla="*/ 0 w 12384360"/>
              <a:gd name="textAreaRight" fmla="*/ 12384720 w 12384360"/>
              <a:gd name="textAreaTop" fmla="*/ 0 h 4953600"/>
              <a:gd name="textAreaBottom" fmla="*/ 4953960 h 4953600"/>
            </a:gdLst>
            <a:ahLst/>
            <a:cxnLst/>
            <a:rect l="textAreaLeft" t="textAreaTop" r="textAreaRight" b="textAreaBottom"/>
            <a:pathLst>
              <a:path w="12384706" h="4953882">
                <a:moveTo>
                  <a:pt x="0" y="0"/>
                </a:moveTo>
                <a:lnTo>
                  <a:pt x="12384705" y="0"/>
                </a:lnTo>
                <a:lnTo>
                  <a:pt x="12384705" y="4953882"/>
                </a:lnTo>
                <a:lnTo>
                  <a:pt x="0" y="49538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Freeform 6"/>
          <p:cNvSpPr/>
          <p:nvPr/>
        </p:nvSpPr>
        <p:spPr>
          <a:xfrm>
            <a:off x="7492320" y="4685760"/>
            <a:ext cx="10366560" cy="4146480"/>
          </a:xfrm>
          <a:custGeom>
            <a:avLst/>
            <a:gdLst>
              <a:gd name="textAreaLeft" fmla="*/ 0 w 10366560"/>
              <a:gd name="textAreaRight" fmla="*/ 10366920 w 10366560"/>
              <a:gd name="textAreaTop" fmla="*/ 0 h 4146480"/>
              <a:gd name="textAreaBottom" fmla="*/ 4146840 h 4146480"/>
            </a:gdLst>
            <a:ahLst/>
            <a:cxnLst/>
            <a:rect l="textAreaLeft" t="textAreaTop" r="textAreaRight" b="textAreaBottom"/>
            <a:pathLst>
              <a:path w="10367095" h="4146838">
                <a:moveTo>
                  <a:pt x="0" y="0"/>
                </a:moveTo>
                <a:lnTo>
                  <a:pt x="10367095" y="0"/>
                </a:lnTo>
                <a:lnTo>
                  <a:pt x="10367095" y="4146838"/>
                </a:lnTo>
                <a:lnTo>
                  <a:pt x="0" y="41468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2"/>
          <p:cNvSpPr/>
          <p:nvPr/>
        </p:nvSpPr>
        <p:spPr>
          <a:xfrm>
            <a:off x="0" y="0"/>
            <a:ext cx="19743480" cy="10286640"/>
          </a:xfrm>
          <a:custGeom>
            <a:avLst/>
            <a:gdLst>
              <a:gd name="textAreaLeft" fmla="*/ 0 w 19743480"/>
              <a:gd name="textAreaRight" fmla="*/ 19743840 w 19743480"/>
              <a:gd name="textAreaTop" fmla="*/ 0 h 10286640"/>
              <a:gd name="textAreaBottom" fmla="*/ 10287000 h 10286640"/>
            </a:gdLst>
            <a:ahLst/>
            <a:cxnLst/>
            <a:rect l="textAreaLeft" t="textAreaTop" r="textAreaRight" b="textAreaBottom"/>
            <a:pathLst>
              <a:path w="19743964" h="10287000">
                <a:moveTo>
                  <a:pt x="0" y="0"/>
                </a:moveTo>
                <a:lnTo>
                  <a:pt x="19743964" y="0"/>
                </a:lnTo>
                <a:lnTo>
                  <a:pt x="197439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7112520" y="692640"/>
            <a:ext cx="4587480" cy="7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871"/>
              </a:lnSpc>
            </a:pPr>
            <a:r>
              <a:rPr b="1" lang="en-US" sz="6050" strike="noStrike" u="none">
                <a:solidFill>
                  <a:srgbClr val="ffffff"/>
                </a:solidFill>
                <a:effectLst/>
                <a:uFillTx/>
                <a:latin typeface="Neue Montreal Bold"/>
                <a:ea typeface="Neue Montreal Bold"/>
              </a:rPr>
              <a:t>O problema</a:t>
            </a:r>
            <a:endParaRPr b="0" lang="pt-BR" sz="6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" name="Freeform 4"/>
          <p:cNvSpPr/>
          <p:nvPr/>
        </p:nvSpPr>
        <p:spPr>
          <a:xfrm>
            <a:off x="8856720" y="9118800"/>
            <a:ext cx="574560" cy="766080"/>
          </a:xfrm>
          <a:custGeom>
            <a:avLst/>
            <a:gdLst>
              <a:gd name="textAreaLeft" fmla="*/ 0 w 574560"/>
              <a:gd name="textAreaRight" fmla="*/ 574920 w 574560"/>
              <a:gd name="textAreaTop" fmla="*/ 0 h 766080"/>
              <a:gd name="textAreaBottom" fmla="*/ 766440 h 766080"/>
            </a:gdLst>
            <a:ahLst/>
            <a:cxnLst/>
            <a:rect l="textAreaLeft" t="textAreaTop" r="textAreaRight" b="textAreaBottom"/>
            <a:pathLst>
              <a:path w="574766" h="766354">
                <a:moveTo>
                  <a:pt x="0" y="0"/>
                </a:moveTo>
                <a:lnTo>
                  <a:pt x="574766" y="0"/>
                </a:lnTo>
                <a:lnTo>
                  <a:pt x="574766" y="766354"/>
                </a:lnTo>
                <a:lnTo>
                  <a:pt x="0" y="7663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Freeform 5"/>
          <p:cNvSpPr/>
          <p:nvPr/>
        </p:nvSpPr>
        <p:spPr>
          <a:xfrm>
            <a:off x="2041920" y="1761480"/>
            <a:ext cx="14203800" cy="7084080"/>
          </a:xfrm>
          <a:custGeom>
            <a:avLst/>
            <a:gdLst>
              <a:gd name="textAreaLeft" fmla="*/ 0 w 14203800"/>
              <a:gd name="textAreaRight" fmla="*/ 14204160 w 14203800"/>
              <a:gd name="textAreaTop" fmla="*/ 0 h 7084080"/>
              <a:gd name="textAreaBottom" fmla="*/ 7084440 h 7084080"/>
            </a:gdLst>
            <a:ahLst/>
            <a:cxnLst/>
            <a:rect l="textAreaLeft" t="textAreaTop" r="textAreaRight" b="textAreaBottom"/>
            <a:pathLst>
              <a:path w="14204080" h="7084285">
                <a:moveTo>
                  <a:pt x="0" y="0"/>
                </a:moveTo>
                <a:lnTo>
                  <a:pt x="14204080" y="0"/>
                </a:lnTo>
                <a:lnTo>
                  <a:pt x="14204080" y="7084285"/>
                </a:lnTo>
                <a:lnTo>
                  <a:pt x="0" y="70842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2"/>
          <p:cNvSpPr/>
          <p:nvPr/>
        </p:nvSpPr>
        <p:spPr>
          <a:xfrm>
            <a:off x="0" y="0"/>
            <a:ext cx="19743480" cy="10286640"/>
          </a:xfrm>
          <a:custGeom>
            <a:avLst/>
            <a:gdLst>
              <a:gd name="textAreaLeft" fmla="*/ 0 w 19743480"/>
              <a:gd name="textAreaRight" fmla="*/ 19743840 w 19743480"/>
              <a:gd name="textAreaTop" fmla="*/ 0 h 10286640"/>
              <a:gd name="textAreaBottom" fmla="*/ 10287000 h 10286640"/>
            </a:gdLst>
            <a:ahLst/>
            <a:cxnLst/>
            <a:rect l="textAreaLeft" t="textAreaTop" r="textAreaRight" b="textAreaBottom"/>
            <a:pathLst>
              <a:path w="19743964" h="10287000">
                <a:moveTo>
                  <a:pt x="0" y="0"/>
                </a:moveTo>
                <a:lnTo>
                  <a:pt x="19743964" y="0"/>
                </a:lnTo>
                <a:lnTo>
                  <a:pt x="197439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Freeform 3"/>
          <p:cNvSpPr/>
          <p:nvPr/>
        </p:nvSpPr>
        <p:spPr>
          <a:xfrm>
            <a:off x="8856720" y="9118800"/>
            <a:ext cx="574560" cy="766080"/>
          </a:xfrm>
          <a:custGeom>
            <a:avLst/>
            <a:gdLst>
              <a:gd name="textAreaLeft" fmla="*/ 0 w 574560"/>
              <a:gd name="textAreaRight" fmla="*/ 574920 w 574560"/>
              <a:gd name="textAreaTop" fmla="*/ 0 h 766080"/>
              <a:gd name="textAreaBottom" fmla="*/ 766440 h 766080"/>
            </a:gdLst>
            <a:ahLst/>
            <a:cxnLst/>
            <a:rect l="textAreaLeft" t="textAreaTop" r="textAreaRight" b="textAreaBottom"/>
            <a:pathLst>
              <a:path w="574766" h="766354">
                <a:moveTo>
                  <a:pt x="0" y="0"/>
                </a:moveTo>
                <a:lnTo>
                  <a:pt x="574766" y="0"/>
                </a:lnTo>
                <a:lnTo>
                  <a:pt x="574766" y="766354"/>
                </a:lnTo>
                <a:lnTo>
                  <a:pt x="0" y="7663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Freeform 4"/>
          <p:cNvSpPr/>
          <p:nvPr/>
        </p:nvSpPr>
        <p:spPr>
          <a:xfrm>
            <a:off x="1540080" y="2643120"/>
            <a:ext cx="6988320" cy="3344040"/>
          </a:xfrm>
          <a:custGeom>
            <a:avLst/>
            <a:gdLst>
              <a:gd name="textAreaLeft" fmla="*/ 0 w 6988320"/>
              <a:gd name="textAreaRight" fmla="*/ 6988680 w 6988320"/>
              <a:gd name="textAreaTop" fmla="*/ 0 h 3344040"/>
              <a:gd name="textAreaBottom" fmla="*/ 3344400 h 3344040"/>
            </a:gdLst>
            <a:ahLst/>
            <a:cxnLst/>
            <a:rect l="textAreaLeft" t="textAreaTop" r="textAreaRight" b="textAreaBottom"/>
            <a:pathLst>
              <a:path w="6988536" h="3344517">
                <a:moveTo>
                  <a:pt x="0" y="0"/>
                </a:moveTo>
                <a:lnTo>
                  <a:pt x="6988536" y="0"/>
                </a:lnTo>
                <a:lnTo>
                  <a:pt x="6988536" y="3344517"/>
                </a:lnTo>
                <a:lnTo>
                  <a:pt x="0" y="334451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Freeform 5"/>
          <p:cNvSpPr/>
          <p:nvPr/>
        </p:nvSpPr>
        <p:spPr>
          <a:xfrm>
            <a:off x="9748080" y="2643120"/>
            <a:ext cx="7079400" cy="3362040"/>
          </a:xfrm>
          <a:custGeom>
            <a:avLst/>
            <a:gdLst>
              <a:gd name="textAreaLeft" fmla="*/ 0 w 7079400"/>
              <a:gd name="textAreaRight" fmla="*/ 7079760 w 7079400"/>
              <a:gd name="textAreaTop" fmla="*/ 0 h 3362040"/>
              <a:gd name="textAreaBottom" fmla="*/ 3362400 h 3362040"/>
            </a:gdLst>
            <a:ahLst/>
            <a:cxnLst/>
            <a:rect l="textAreaLeft" t="textAreaTop" r="textAreaRight" b="textAreaBottom"/>
            <a:pathLst>
              <a:path w="7079868" h="3362412">
                <a:moveTo>
                  <a:pt x="0" y="0"/>
                </a:moveTo>
                <a:lnTo>
                  <a:pt x="7079868" y="0"/>
                </a:lnTo>
                <a:lnTo>
                  <a:pt x="7079868" y="3362412"/>
                </a:lnTo>
                <a:lnTo>
                  <a:pt x="0" y="33624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Freeform 6"/>
          <p:cNvSpPr/>
          <p:nvPr/>
        </p:nvSpPr>
        <p:spPr>
          <a:xfrm>
            <a:off x="1319400" y="6311160"/>
            <a:ext cx="15508080" cy="2426040"/>
          </a:xfrm>
          <a:custGeom>
            <a:avLst/>
            <a:gdLst>
              <a:gd name="textAreaLeft" fmla="*/ 0 w 15508080"/>
              <a:gd name="textAreaRight" fmla="*/ 15508440 w 15508080"/>
              <a:gd name="textAreaTop" fmla="*/ 0 h 2426040"/>
              <a:gd name="textAreaBottom" fmla="*/ 2426400 h 2426040"/>
            </a:gdLst>
            <a:ahLst/>
            <a:cxnLst/>
            <a:rect l="textAreaLeft" t="textAreaTop" r="textAreaRight" b="textAreaBottom"/>
            <a:pathLst>
              <a:path w="15508604" h="2426380">
                <a:moveTo>
                  <a:pt x="0" y="0"/>
                </a:moveTo>
                <a:lnTo>
                  <a:pt x="15508605" y="0"/>
                </a:lnTo>
                <a:lnTo>
                  <a:pt x="15508605" y="2426380"/>
                </a:lnTo>
                <a:lnTo>
                  <a:pt x="0" y="24263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TextBox 7"/>
          <p:cNvSpPr/>
          <p:nvPr/>
        </p:nvSpPr>
        <p:spPr>
          <a:xfrm>
            <a:off x="1870200" y="494280"/>
            <a:ext cx="4069800" cy="7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871"/>
              </a:lnSpc>
            </a:pPr>
            <a:r>
              <a:rPr b="1" lang="en-US" sz="6050" strike="noStrike" u="none">
                <a:solidFill>
                  <a:srgbClr val="ffffff"/>
                </a:solidFill>
                <a:effectLst/>
                <a:uFillTx/>
                <a:latin typeface="Neue Montreal Bold"/>
                <a:ea typeface="Neue Montreal Bold"/>
              </a:rPr>
              <a:t>A solução</a:t>
            </a:r>
            <a:endParaRPr b="0" lang="pt-BR" sz="6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8" name="AutoShape 8"/>
          <p:cNvSpPr/>
          <p:nvPr/>
        </p:nvSpPr>
        <p:spPr>
          <a:xfrm flipH="1" flipV="1">
            <a:off x="8528400" y="4314960"/>
            <a:ext cx="1219680" cy="9000"/>
          </a:xfrm>
          <a:prstGeom prst="line">
            <a:avLst/>
          </a:prstGeom>
          <a:ln w="38100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-36000" bIns="-36000" anchor="t" anchorCtr="1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9" name="AutoShape 9"/>
          <p:cNvSpPr/>
          <p:nvPr/>
        </p:nvSpPr>
        <p:spPr>
          <a:xfrm flipV="1">
            <a:off x="16827840" y="4106880"/>
            <a:ext cx="140400" cy="3700080"/>
          </a:xfrm>
          <a:prstGeom prst="line">
            <a:avLst/>
          </a:prstGeom>
          <a:ln w="38100">
            <a:solidFill>
              <a:srgbClr val="ffffff"/>
            </a:solidFill>
            <a:round/>
            <a:headEnd len="lg" type="oval" w="lg"/>
            <a:tailEnd len="lg" type="oval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0" name="TextBox 10"/>
          <p:cNvSpPr/>
          <p:nvPr/>
        </p:nvSpPr>
        <p:spPr>
          <a:xfrm>
            <a:off x="1870200" y="1233000"/>
            <a:ext cx="14733000" cy="102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4198"/>
              </a:lnSpc>
            </a:pPr>
            <a:r>
              <a:rPr b="0" lang="en-US" sz="3000" strike="noStrike" u="none">
                <a:solidFill>
                  <a:srgbClr val="ffffff"/>
                </a:solidFill>
                <a:effectLst/>
                <a:uFillTx/>
                <a:latin typeface="Neue Montreal"/>
                <a:ea typeface="Neue Montreal"/>
              </a:rPr>
              <a:t>um assistente simples que lê nota fiscal eletrônica confere os dados críticos e aponta inconsistências</a:t>
            </a:r>
            <a:endParaRPr b="0" lang="pt-BR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reeform 2"/>
          <p:cNvSpPr/>
          <p:nvPr/>
        </p:nvSpPr>
        <p:spPr>
          <a:xfrm>
            <a:off x="0" y="0"/>
            <a:ext cx="19743480" cy="10286640"/>
          </a:xfrm>
          <a:custGeom>
            <a:avLst/>
            <a:gdLst>
              <a:gd name="textAreaLeft" fmla="*/ 0 w 19743480"/>
              <a:gd name="textAreaRight" fmla="*/ 19743840 w 19743480"/>
              <a:gd name="textAreaTop" fmla="*/ 0 h 10286640"/>
              <a:gd name="textAreaBottom" fmla="*/ 10287000 h 10286640"/>
            </a:gdLst>
            <a:ahLst/>
            <a:cxnLst/>
            <a:rect l="textAreaLeft" t="textAreaTop" r="textAreaRight" b="textAreaBottom"/>
            <a:pathLst>
              <a:path w="19743964" h="10287000">
                <a:moveTo>
                  <a:pt x="0" y="0"/>
                </a:moveTo>
                <a:lnTo>
                  <a:pt x="19743964" y="0"/>
                </a:lnTo>
                <a:lnTo>
                  <a:pt x="197439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Freeform 3"/>
          <p:cNvSpPr/>
          <p:nvPr/>
        </p:nvSpPr>
        <p:spPr>
          <a:xfrm>
            <a:off x="8856720" y="9118800"/>
            <a:ext cx="574560" cy="766080"/>
          </a:xfrm>
          <a:custGeom>
            <a:avLst/>
            <a:gdLst>
              <a:gd name="textAreaLeft" fmla="*/ 0 w 574560"/>
              <a:gd name="textAreaRight" fmla="*/ 574920 w 574560"/>
              <a:gd name="textAreaTop" fmla="*/ 0 h 766080"/>
              <a:gd name="textAreaBottom" fmla="*/ 766440 h 766080"/>
            </a:gdLst>
            <a:ahLst/>
            <a:cxnLst/>
            <a:rect l="textAreaLeft" t="textAreaTop" r="textAreaRight" b="textAreaBottom"/>
            <a:pathLst>
              <a:path w="574766" h="766354">
                <a:moveTo>
                  <a:pt x="0" y="0"/>
                </a:moveTo>
                <a:lnTo>
                  <a:pt x="574766" y="0"/>
                </a:lnTo>
                <a:lnTo>
                  <a:pt x="574766" y="766354"/>
                </a:lnTo>
                <a:lnTo>
                  <a:pt x="0" y="7663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TextBox 4"/>
          <p:cNvSpPr/>
          <p:nvPr/>
        </p:nvSpPr>
        <p:spPr>
          <a:xfrm>
            <a:off x="1870200" y="494280"/>
            <a:ext cx="3889800" cy="7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871"/>
              </a:lnSpc>
            </a:pPr>
            <a:r>
              <a:rPr b="1" lang="en-US" sz="6050" strike="noStrike" u="none">
                <a:solidFill>
                  <a:srgbClr val="ffffff"/>
                </a:solidFill>
                <a:effectLst/>
                <a:uFillTx/>
                <a:latin typeface="Neue Montreal Bold"/>
                <a:ea typeface="Neue Montreal Bold"/>
              </a:rPr>
              <a:t>A solução</a:t>
            </a:r>
            <a:endParaRPr b="0" lang="pt-BR" sz="6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" name="Freeform 5"/>
          <p:cNvSpPr/>
          <p:nvPr/>
        </p:nvSpPr>
        <p:spPr>
          <a:xfrm>
            <a:off x="331560" y="2532960"/>
            <a:ext cx="10401480" cy="3534480"/>
          </a:xfrm>
          <a:custGeom>
            <a:avLst/>
            <a:gdLst>
              <a:gd name="textAreaLeft" fmla="*/ 0 w 10401480"/>
              <a:gd name="textAreaRight" fmla="*/ 10401840 w 10401480"/>
              <a:gd name="textAreaTop" fmla="*/ 0 h 3534480"/>
              <a:gd name="textAreaBottom" fmla="*/ 3534840 h 3534480"/>
            </a:gdLst>
            <a:ahLst/>
            <a:cxnLst/>
            <a:rect l="textAreaLeft" t="textAreaTop" r="textAreaRight" b="textAreaBottom"/>
            <a:pathLst>
              <a:path w="10401799" h="3534791">
                <a:moveTo>
                  <a:pt x="0" y="0"/>
                </a:moveTo>
                <a:lnTo>
                  <a:pt x="10401799" y="0"/>
                </a:lnTo>
                <a:lnTo>
                  <a:pt x="10401799" y="3534791"/>
                </a:lnTo>
                <a:lnTo>
                  <a:pt x="0" y="353479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Freeform 6"/>
          <p:cNvSpPr/>
          <p:nvPr/>
        </p:nvSpPr>
        <p:spPr>
          <a:xfrm>
            <a:off x="8332920" y="5533560"/>
            <a:ext cx="9644040" cy="3207240"/>
          </a:xfrm>
          <a:custGeom>
            <a:avLst/>
            <a:gdLst>
              <a:gd name="textAreaLeft" fmla="*/ 0 w 9644040"/>
              <a:gd name="textAreaRight" fmla="*/ 9644400 w 9644040"/>
              <a:gd name="textAreaTop" fmla="*/ 0 h 3207240"/>
              <a:gd name="textAreaBottom" fmla="*/ 3207600 h 3207240"/>
            </a:gdLst>
            <a:ahLst/>
            <a:cxnLst/>
            <a:rect l="textAreaLeft" t="textAreaTop" r="textAreaRight" b="textAreaBottom"/>
            <a:pathLst>
              <a:path w="9644373" h="3207472">
                <a:moveTo>
                  <a:pt x="0" y="0"/>
                </a:moveTo>
                <a:lnTo>
                  <a:pt x="9644373" y="0"/>
                </a:lnTo>
                <a:lnTo>
                  <a:pt x="9644373" y="3207471"/>
                </a:lnTo>
                <a:lnTo>
                  <a:pt x="0" y="320747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TextBox 7"/>
          <p:cNvSpPr/>
          <p:nvPr/>
        </p:nvSpPr>
        <p:spPr>
          <a:xfrm>
            <a:off x="1870200" y="1233000"/>
            <a:ext cx="14733000" cy="102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4198"/>
              </a:lnSpc>
            </a:pPr>
            <a:r>
              <a:rPr b="0" lang="en-US" sz="3000" strike="noStrike" u="none">
                <a:solidFill>
                  <a:srgbClr val="ffffff"/>
                </a:solidFill>
                <a:effectLst/>
                <a:uFillTx/>
                <a:latin typeface="Neue Montreal"/>
                <a:ea typeface="Neue Montreal"/>
              </a:rPr>
              <a:t>um assistente desenvolvido em Python, utiliza a llm  Microsoft Phi 3.5 com interface em Streamlit. Seguindo uma arquitetura em camadas, simples e modular</a:t>
            </a:r>
            <a:endParaRPr b="0" lang="pt-BR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reeform 2"/>
          <p:cNvSpPr/>
          <p:nvPr/>
        </p:nvSpPr>
        <p:spPr>
          <a:xfrm>
            <a:off x="0" y="0"/>
            <a:ext cx="19743480" cy="10286640"/>
          </a:xfrm>
          <a:custGeom>
            <a:avLst/>
            <a:gdLst>
              <a:gd name="textAreaLeft" fmla="*/ 0 w 19743480"/>
              <a:gd name="textAreaRight" fmla="*/ 19743840 w 19743480"/>
              <a:gd name="textAreaTop" fmla="*/ 0 h 10286640"/>
              <a:gd name="textAreaBottom" fmla="*/ 10287000 h 10286640"/>
            </a:gdLst>
            <a:ahLst/>
            <a:cxnLst/>
            <a:rect l="textAreaLeft" t="textAreaTop" r="textAreaRight" b="textAreaBottom"/>
            <a:pathLst>
              <a:path w="19743964" h="10287000">
                <a:moveTo>
                  <a:pt x="0" y="0"/>
                </a:moveTo>
                <a:lnTo>
                  <a:pt x="19743964" y="0"/>
                </a:lnTo>
                <a:lnTo>
                  <a:pt x="197439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Freeform 3"/>
          <p:cNvSpPr/>
          <p:nvPr/>
        </p:nvSpPr>
        <p:spPr>
          <a:xfrm>
            <a:off x="8856720" y="9118800"/>
            <a:ext cx="574560" cy="766080"/>
          </a:xfrm>
          <a:custGeom>
            <a:avLst/>
            <a:gdLst>
              <a:gd name="textAreaLeft" fmla="*/ 0 w 574560"/>
              <a:gd name="textAreaRight" fmla="*/ 574920 w 574560"/>
              <a:gd name="textAreaTop" fmla="*/ 0 h 766080"/>
              <a:gd name="textAreaBottom" fmla="*/ 766440 h 766080"/>
            </a:gdLst>
            <a:ahLst/>
            <a:cxnLst/>
            <a:rect l="textAreaLeft" t="textAreaTop" r="textAreaRight" b="textAreaBottom"/>
            <a:pathLst>
              <a:path w="574766" h="766354">
                <a:moveTo>
                  <a:pt x="0" y="0"/>
                </a:moveTo>
                <a:lnTo>
                  <a:pt x="574766" y="0"/>
                </a:lnTo>
                <a:lnTo>
                  <a:pt x="574766" y="766354"/>
                </a:lnTo>
                <a:lnTo>
                  <a:pt x="0" y="7663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Freeform 4"/>
          <p:cNvSpPr/>
          <p:nvPr/>
        </p:nvSpPr>
        <p:spPr>
          <a:xfrm>
            <a:off x="11600280" y="889200"/>
            <a:ext cx="6345720" cy="8229240"/>
          </a:xfrm>
          <a:custGeom>
            <a:avLst/>
            <a:gdLst>
              <a:gd name="textAreaLeft" fmla="*/ 0 w 6345720"/>
              <a:gd name="textAreaRight" fmla="*/ 6346080 w 6345720"/>
              <a:gd name="textAreaTop" fmla="*/ 0 h 8229240"/>
              <a:gd name="textAreaBottom" fmla="*/ 8229600 h 8229240"/>
            </a:gdLst>
            <a:ahLst/>
            <a:cxnLst/>
            <a:rect l="textAreaLeft" t="textAreaTop" r="textAreaRight" b="textAreaBottom"/>
            <a:pathLst>
              <a:path w="6346045" h="8229600">
                <a:moveTo>
                  <a:pt x="0" y="0"/>
                </a:moveTo>
                <a:lnTo>
                  <a:pt x="6346045" y="0"/>
                </a:lnTo>
                <a:lnTo>
                  <a:pt x="63460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Box 5"/>
          <p:cNvSpPr/>
          <p:nvPr/>
        </p:nvSpPr>
        <p:spPr>
          <a:xfrm>
            <a:off x="1268280" y="896760"/>
            <a:ext cx="5273640" cy="79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871"/>
              </a:lnSpc>
            </a:pPr>
            <a:r>
              <a:rPr b="1" lang="en-US" sz="6050" strike="noStrike" u="none">
                <a:solidFill>
                  <a:srgbClr val="ffffff"/>
                </a:solidFill>
                <a:effectLst/>
                <a:uFillTx/>
                <a:latin typeface="Neue Montreal Bold"/>
                <a:ea typeface="Neue Montreal Bold"/>
              </a:rPr>
              <a:t>Passo a Passo</a:t>
            </a:r>
            <a:endParaRPr b="0" lang="pt-BR" sz="6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" name="TextBox 6"/>
          <p:cNvSpPr/>
          <p:nvPr/>
        </p:nvSpPr>
        <p:spPr>
          <a:xfrm>
            <a:off x="1028880" y="1981440"/>
            <a:ext cx="9332280" cy="679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45480" indent="-322560" algn="just" defTabSz="914400">
              <a:lnSpc>
                <a:spcPts val="4184"/>
              </a:lnSpc>
              <a:buClr>
                <a:srgbClr val="ffffff"/>
              </a:buClr>
              <a:buFont typeface="OpenSymbol"/>
              <a:buAutoNum type="arabicPeriod"/>
            </a:pPr>
            <a:r>
              <a:rPr b="0" lang="en-US" sz="2990" strike="noStrike" u="none">
                <a:solidFill>
                  <a:srgbClr val="ffffff"/>
                </a:solidFill>
                <a:effectLst/>
                <a:uFillTx/>
                <a:latin typeface="Neue Montreal"/>
                <a:ea typeface="Neue Montreal"/>
              </a:rPr>
              <a:t>Usuário envia XML </a:t>
            </a:r>
            <a:endParaRPr b="0" lang="pt-BR" sz="299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45480" indent="-322560" algn="just" defTabSz="914400">
              <a:lnSpc>
                <a:spcPts val="4184"/>
              </a:lnSpc>
              <a:buClr>
                <a:srgbClr val="ffffff"/>
              </a:buClr>
              <a:buFont typeface="OpenSymbol"/>
              <a:buAutoNum type="arabicPeriod"/>
            </a:pPr>
            <a:r>
              <a:rPr b="0" lang="en-US" sz="2990" strike="noStrike" u="none">
                <a:solidFill>
                  <a:srgbClr val="ffffff"/>
                </a:solidFill>
                <a:effectLst/>
                <a:uFillTx/>
                <a:latin typeface="Neue Montreal"/>
                <a:ea typeface="Neue Montreal"/>
              </a:rPr>
              <a:t>mini_av.py faz triagem/scan básico (e YARA se aplicável)</a:t>
            </a:r>
            <a:endParaRPr b="0" lang="pt-BR" sz="299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45480" indent="-322560" algn="just" defTabSz="914400">
              <a:lnSpc>
                <a:spcPts val="4184"/>
              </a:lnSpc>
              <a:buClr>
                <a:srgbClr val="ffffff"/>
              </a:buClr>
              <a:buFont typeface="OpenSymbol"/>
              <a:buAutoNum type="arabicPeriod"/>
            </a:pPr>
            <a:r>
              <a:rPr b="0" lang="en-US" sz="2990" strike="noStrike" u="none">
                <a:solidFill>
                  <a:srgbClr val="ffffff"/>
                </a:solidFill>
                <a:effectLst/>
                <a:uFillTx/>
                <a:latin typeface="Neue Montreal"/>
                <a:ea typeface="Neue Montreal"/>
              </a:rPr>
              <a:t>extrair.py parseia a NF-e, valida CNPJ/chave e transforma em estrutura padronizada</a:t>
            </a:r>
            <a:endParaRPr b="0" lang="pt-BR" sz="299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45480" indent="-322560" algn="just" defTabSz="914400">
              <a:lnSpc>
                <a:spcPts val="4184"/>
              </a:lnSpc>
              <a:buClr>
                <a:srgbClr val="ffffff"/>
              </a:buClr>
              <a:buFont typeface="OpenSymbol"/>
              <a:buAutoNum type="arabicPeriod"/>
            </a:pPr>
            <a:r>
              <a:rPr b="0" lang="en-US" sz="2990" strike="noStrike" u="none">
                <a:solidFill>
                  <a:srgbClr val="ffffff"/>
                </a:solidFill>
                <a:effectLst/>
                <a:uFillTx/>
                <a:latin typeface="Neue Montreal"/>
                <a:ea typeface="Neue Montreal"/>
              </a:rPr>
              <a:t>validadores/ aplicam regras fiscais (ex.: IE por UF)</a:t>
            </a:r>
            <a:endParaRPr b="0" lang="pt-BR" sz="299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45480" indent="-322560" algn="just" defTabSz="914400">
              <a:lnSpc>
                <a:spcPts val="4184"/>
              </a:lnSpc>
              <a:buClr>
                <a:srgbClr val="ffffff"/>
              </a:buClr>
              <a:buFont typeface="OpenSymbol"/>
              <a:buAutoNum type="arabicPeriod"/>
            </a:pPr>
            <a:r>
              <a:rPr b="0" lang="en-US" sz="2990" strike="noStrike" u="none">
                <a:solidFill>
                  <a:srgbClr val="ffffff"/>
                </a:solidFill>
                <a:effectLst/>
                <a:uFillTx/>
                <a:latin typeface="Neue Montreal"/>
                <a:ea typeface="Neue Montreal"/>
              </a:rPr>
              <a:t>agent_cfop_service.py sugere/valida CFOP usando cfop.txt e contexto do documento.</a:t>
            </a:r>
            <a:endParaRPr b="0" lang="pt-BR" sz="299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45480" indent="-322560" algn="just" defTabSz="914400">
              <a:lnSpc>
                <a:spcPts val="4184"/>
              </a:lnSpc>
              <a:buClr>
                <a:srgbClr val="ffffff"/>
              </a:buClr>
              <a:buFont typeface="OpenSymbol"/>
              <a:buAutoNum type="arabicPeriod"/>
            </a:pPr>
            <a:r>
              <a:rPr b="0" lang="en-US" sz="2990" strike="noStrike" u="none">
                <a:solidFill>
                  <a:srgbClr val="ffffff"/>
                </a:solidFill>
                <a:effectLst/>
                <a:uFillTx/>
                <a:latin typeface="Neue Montreal"/>
                <a:ea typeface="Neue Montreal"/>
              </a:rPr>
              <a:t>core/ executa auditorias/checagens adicionais e prepara saídas (tabelas, alertas)</a:t>
            </a:r>
            <a:endParaRPr b="0" lang="pt-BR" sz="299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45480" indent="-322560" algn="just" defTabSz="914400">
              <a:lnSpc>
                <a:spcPts val="4184"/>
              </a:lnSpc>
              <a:buClr>
                <a:srgbClr val="ffffff"/>
              </a:buClr>
              <a:buFont typeface="OpenSymbol"/>
              <a:buAutoNum type="arabicPeriod"/>
            </a:pPr>
            <a:r>
              <a:rPr b="0" lang="en-US" sz="2990" strike="noStrike" u="none">
                <a:solidFill>
                  <a:srgbClr val="ffffff"/>
                </a:solidFill>
                <a:effectLst/>
                <a:uFillTx/>
                <a:latin typeface="Neue Montreal"/>
                <a:ea typeface="Neue Montreal"/>
              </a:rPr>
              <a:t>Streamlit (home.py + pages/) apresenta resultados, relatórios e exportações</a:t>
            </a:r>
            <a:endParaRPr b="0" lang="pt-BR" sz="299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ts val="4184"/>
              </a:lnSpc>
            </a:pPr>
            <a:endParaRPr b="0" lang="pt-B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Freeform 2"/>
          <p:cNvSpPr/>
          <p:nvPr/>
        </p:nvSpPr>
        <p:spPr>
          <a:xfrm>
            <a:off x="-1565640" y="-192240"/>
            <a:ext cx="20481480" cy="10671120"/>
          </a:xfrm>
          <a:custGeom>
            <a:avLst/>
            <a:gdLst>
              <a:gd name="textAreaLeft" fmla="*/ 0 w 20481480"/>
              <a:gd name="textAreaRight" fmla="*/ 20481840 w 20481480"/>
              <a:gd name="textAreaTop" fmla="*/ 0 h 10671120"/>
              <a:gd name="textAreaBottom" fmla="*/ 10671480 h 10671120"/>
            </a:gdLst>
            <a:ahLst/>
            <a:cxnLst/>
            <a:rect l="textAreaLeft" t="textAreaTop" r="textAreaRight" b="textAreaBottom"/>
            <a:pathLst>
              <a:path w="20481773" h="10671413">
                <a:moveTo>
                  <a:pt x="0" y="0"/>
                </a:moveTo>
                <a:lnTo>
                  <a:pt x="20481774" y="0"/>
                </a:lnTo>
                <a:lnTo>
                  <a:pt x="20481774" y="10671414"/>
                </a:lnTo>
                <a:lnTo>
                  <a:pt x="0" y="106714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Freeform 3"/>
          <p:cNvSpPr/>
          <p:nvPr/>
        </p:nvSpPr>
        <p:spPr>
          <a:xfrm>
            <a:off x="8174160" y="366120"/>
            <a:ext cx="736560" cy="982080"/>
          </a:xfrm>
          <a:custGeom>
            <a:avLst/>
            <a:gdLst>
              <a:gd name="textAreaLeft" fmla="*/ 0 w 736560"/>
              <a:gd name="textAreaRight" fmla="*/ 736920 w 736560"/>
              <a:gd name="textAreaTop" fmla="*/ 0 h 982080"/>
              <a:gd name="textAreaBottom" fmla="*/ 982440 h 982080"/>
            </a:gdLst>
            <a:ahLst/>
            <a:cxnLst/>
            <a:rect l="textAreaLeft" t="textAreaTop" r="textAreaRight" b="textAreaBottom"/>
            <a:pathLst>
              <a:path w="736936" h="982582">
                <a:moveTo>
                  <a:pt x="0" y="0"/>
                </a:moveTo>
                <a:lnTo>
                  <a:pt x="736936" y="0"/>
                </a:lnTo>
                <a:lnTo>
                  <a:pt x="736936" y="982582"/>
                </a:lnTo>
                <a:lnTo>
                  <a:pt x="0" y="9825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Box 4"/>
          <p:cNvSpPr/>
          <p:nvPr/>
        </p:nvSpPr>
        <p:spPr>
          <a:xfrm>
            <a:off x="6570000" y="1645560"/>
            <a:ext cx="585000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55"/>
              </a:lnSpc>
            </a:pPr>
            <a:r>
              <a:rPr b="1" lang="en-US" sz="3570" strike="noStrike" u="none">
                <a:solidFill>
                  <a:srgbClr val="ffffff"/>
                </a:solidFill>
                <a:effectLst/>
                <a:uFillTx/>
                <a:latin typeface="Neue Montreal Bold"/>
                <a:ea typeface="Neue Montreal Bold"/>
              </a:rPr>
              <a:t>Agradecemos a Atenção!</a:t>
            </a:r>
            <a:endParaRPr b="0" lang="pt-BR" sz="357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Freeform 5"/>
          <p:cNvSpPr/>
          <p:nvPr/>
        </p:nvSpPr>
        <p:spPr>
          <a:xfrm>
            <a:off x="9415800" y="289800"/>
            <a:ext cx="802080" cy="979200"/>
          </a:xfrm>
          <a:custGeom>
            <a:avLst/>
            <a:gdLst>
              <a:gd name="textAreaLeft" fmla="*/ 0 w 802080"/>
              <a:gd name="textAreaRight" fmla="*/ 802440 w 802080"/>
              <a:gd name="textAreaTop" fmla="*/ 0 h 979200"/>
              <a:gd name="textAreaBottom" fmla="*/ 979560 h 979200"/>
            </a:gdLst>
            <a:ahLst/>
            <a:cxnLst/>
            <a:rect l="textAreaLeft" t="textAreaTop" r="textAreaRight" b="textAreaBottom"/>
            <a:pathLst>
              <a:path w="802375" h="979523">
                <a:moveTo>
                  <a:pt x="0" y="0"/>
                </a:moveTo>
                <a:lnTo>
                  <a:pt x="802375" y="0"/>
                </a:lnTo>
                <a:lnTo>
                  <a:pt x="802375" y="979523"/>
                </a:lnTo>
                <a:lnTo>
                  <a:pt x="0" y="97952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Freeform 6"/>
          <p:cNvSpPr/>
          <p:nvPr/>
        </p:nvSpPr>
        <p:spPr>
          <a:xfrm>
            <a:off x="2023560" y="2581200"/>
            <a:ext cx="14540040" cy="6765120"/>
          </a:xfrm>
          <a:custGeom>
            <a:avLst/>
            <a:gdLst>
              <a:gd name="textAreaLeft" fmla="*/ 0 w 14540040"/>
              <a:gd name="textAreaRight" fmla="*/ 14540400 w 14540040"/>
              <a:gd name="textAreaTop" fmla="*/ 0 h 6765120"/>
              <a:gd name="textAreaBottom" fmla="*/ 6765480 h 6765120"/>
            </a:gdLst>
            <a:ahLst/>
            <a:cxnLst/>
            <a:rect l="textAreaLeft" t="textAreaTop" r="textAreaRight" b="textAreaBottom"/>
            <a:pathLst>
              <a:path w="14540513" h="6765635">
                <a:moveTo>
                  <a:pt x="0" y="0"/>
                </a:moveTo>
                <a:lnTo>
                  <a:pt x="14540513" y="0"/>
                </a:lnTo>
                <a:lnTo>
                  <a:pt x="14540513" y="6765634"/>
                </a:lnTo>
                <a:lnTo>
                  <a:pt x="0" y="676563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LibreOffice/25.2.6.2$Linux_X86_64 LibreOffice_project/520$Build-2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DAG3Ycb_0vw</dc:identifier>
  <dc:language>pt-BR</dc:language>
  <cp:lastModifiedBy/>
  <dcterms:modified xsi:type="dcterms:W3CDTF">2025-10-31T18:15:12Z</dcterms:modified>
  <cp:revision>2</cp:revision>
  <dc:subject/>
  <dc:title>Agente Facilita NF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